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Mon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Mon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Mon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Mono-bold.fntdata"/><Relationship Id="rId6" Type="http://schemas.openxmlformats.org/officeDocument/2006/relationships/slide" Target="slides/slide1.xml"/><Relationship Id="rId18" Type="http://schemas.openxmlformats.org/officeDocument/2006/relationships/font" Target="fonts/RobotoMon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7c67290c2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7c67290c2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7c67290c23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7c67290c23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7c67290c23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7c67290c23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7afbec36f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7afbec36f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7c2a6c1ea2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7c2a6c1ea2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7c2a6c1ea2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7c2a6c1ea2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48c9b25b9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48c9b25b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7c2a6c1ea2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7c2a6c1ea2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48c9b25b9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48c9b25b9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7c2a6c1ea2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7c2a6c1ea2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7c67290c2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7c67290c2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Activity WEBition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47500" lnSpcReduction="20000"/>
          </a:bodyPr>
          <a:lstStyle/>
          <a:p>
            <a:pPr indent="0" lvl="0" marL="0" rtl="0" algn="ctr">
              <a:spcBef>
                <a:spcPts val="0"/>
              </a:spcBef>
              <a:spcAft>
                <a:spcPts val="0"/>
              </a:spcAft>
              <a:buClr>
                <a:schemeClr val="dk1"/>
              </a:buClr>
              <a:buSzPts val="523"/>
              <a:buFont typeface="Arial"/>
              <a:buNone/>
            </a:pPr>
            <a:r>
              <a:rPr lang="en-GB" sz="5200">
                <a:solidFill>
                  <a:schemeClr val="lt1"/>
                </a:solidFill>
              </a:rPr>
              <a:t>A híres társasjáték, digitális verziója</a:t>
            </a:r>
            <a:endParaRPr sz="5200">
              <a:solidFill>
                <a:schemeClr val="lt1"/>
              </a:solidFill>
            </a:endParaRPr>
          </a:p>
          <a:p>
            <a:pPr indent="0" lvl="0" marL="0" rtl="0" algn="ctr">
              <a:spcBef>
                <a:spcPts val="0"/>
              </a:spcBef>
              <a:spcAft>
                <a:spcPts val="0"/>
              </a:spcAft>
              <a:buNone/>
            </a:pPr>
            <a:r>
              <a:t/>
            </a:r>
            <a:endParaRPr sz="5200">
              <a:solidFill>
                <a:schemeClr val="dk1"/>
              </a:solidFill>
            </a:endParaRPr>
          </a:p>
        </p:txBody>
      </p:sp>
      <p:pic>
        <p:nvPicPr>
          <p:cNvPr id="56" name="Google Shape;56;p13" title="logo.png"/>
          <p:cNvPicPr preferRelativeResize="0"/>
          <p:nvPr/>
        </p:nvPicPr>
        <p:blipFill>
          <a:blip r:embed="rId3">
            <a:alphaModFix/>
          </a:blip>
          <a:stretch>
            <a:fillRect/>
          </a:stretch>
        </p:blipFill>
        <p:spPr>
          <a:xfrm>
            <a:off x="285750" y="0"/>
            <a:ext cx="8572500" cy="1905000"/>
          </a:xfrm>
          <a:prstGeom prst="rect">
            <a:avLst/>
          </a:prstGeom>
          <a:noFill/>
          <a:ln>
            <a:noFill/>
          </a:ln>
        </p:spPr>
      </p:pic>
      <p:sp>
        <p:nvSpPr>
          <p:cNvPr id="57" name="Google Shape;57;p13"/>
          <p:cNvSpPr txBox="1"/>
          <p:nvPr/>
        </p:nvSpPr>
        <p:spPr>
          <a:xfrm>
            <a:off x="2095050" y="3551625"/>
            <a:ext cx="4953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solidFill>
                  <a:schemeClr val="lt1"/>
                </a:solidFill>
              </a:rPr>
              <a:t>Készítette: Ádám Róbert</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Csapatmunka</a:t>
            </a:r>
            <a:endParaRPr/>
          </a:p>
        </p:txBody>
      </p:sp>
      <p:sp>
        <p:nvSpPr>
          <p:cNvPr id="129" name="Google Shape;129;p22"/>
          <p:cNvSpPr txBox="1"/>
          <p:nvPr/>
        </p:nvSpPr>
        <p:spPr>
          <a:xfrm>
            <a:off x="5909150" y="2036250"/>
            <a:ext cx="326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sp>
        <p:nvSpPr>
          <p:cNvPr id="130" name="Google Shape;130;p22"/>
          <p:cNvSpPr txBox="1"/>
          <p:nvPr/>
        </p:nvSpPr>
        <p:spPr>
          <a:xfrm>
            <a:off x="460350" y="1085050"/>
            <a:ext cx="8102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t>Eredetileg egy kéttagú csapatban kezdtük meg a projektet. A tervek szerint a társam felelt volna a felhasználói fiókok kezeléséért és az adminfelületért, én pedig a játékmenetért. Sajnos a társam félúton feladta a munkát, így az egész projekt befejezése rám maradt. </a:t>
            </a:r>
            <a:endParaRPr sz="1800">
              <a:solidFill>
                <a:schemeClr val="lt2"/>
              </a:solidFill>
            </a:endParaRPr>
          </a:p>
        </p:txBody>
      </p:sp>
      <p:pic>
        <p:nvPicPr>
          <p:cNvPr descr="software developer team member left the project leaving the remaining member alone" id="131" name="Google Shape;131;p22"/>
          <p:cNvPicPr preferRelativeResize="0"/>
          <p:nvPr/>
        </p:nvPicPr>
        <p:blipFill>
          <a:blip r:embed="rId3">
            <a:alphaModFix/>
          </a:blip>
          <a:stretch>
            <a:fillRect/>
          </a:stretch>
        </p:blipFill>
        <p:spPr>
          <a:xfrm>
            <a:off x="4286000" y="2571750"/>
            <a:ext cx="4003542" cy="2181617"/>
          </a:xfrm>
          <a:prstGeom prst="rect">
            <a:avLst/>
          </a:prstGeom>
          <a:noFill/>
          <a:ln>
            <a:noFill/>
          </a:ln>
        </p:spPr>
      </p:pic>
      <p:sp>
        <p:nvSpPr>
          <p:cNvPr id="132" name="Google Shape;132;p22"/>
          <p:cNvSpPr txBox="1"/>
          <p:nvPr/>
        </p:nvSpPr>
        <p:spPr>
          <a:xfrm>
            <a:off x="460350" y="2445375"/>
            <a:ext cx="3381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t>Bár ez nagy kihívást jelentett, végül egyedül fejeztem be a teljes alkalmazást.</a:t>
            </a:r>
            <a:endParaRPr sz="1800">
              <a:solidFill>
                <a:schemeClr val="lt2"/>
              </a:solidFill>
            </a:endParaRPr>
          </a:p>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Further development</a:t>
            </a:r>
            <a:endParaRPr/>
          </a:p>
        </p:txBody>
      </p:sp>
      <p:sp>
        <p:nvSpPr>
          <p:cNvPr id="138" name="Google Shape;138;p23"/>
          <p:cNvSpPr txBox="1"/>
          <p:nvPr/>
        </p:nvSpPr>
        <p:spPr>
          <a:xfrm>
            <a:off x="5909150" y="2036250"/>
            <a:ext cx="326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sp>
        <p:nvSpPr>
          <p:cNvPr id="139" name="Google Shape;139;p23"/>
          <p:cNvSpPr txBox="1"/>
          <p:nvPr/>
        </p:nvSpPr>
        <p:spPr>
          <a:xfrm>
            <a:off x="456000" y="1017725"/>
            <a:ext cx="82320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500"/>
              <a:t>The development didn't stop here, as there are many new features and additions that can make the game even better in the future. These plans will further enrich the gameplay and the user community.</a:t>
            </a:r>
            <a:br>
              <a:rPr b="1" lang="en-GB" sz="1500"/>
            </a:br>
            <a:br>
              <a:rPr b="1" lang="en-GB" sz="1500"/>
            </a:br>
            <a:r>
              <a:rPr b="1" lang="en-GB" sz="1500"/>
              <a:t>Multilingual support:</a:t>
            </a:r>
            <a:r>
              <a:rPr lang="en-GB" sz="1500"/>
              <a:t> Offering multiple languages for the words and the user interface would make the game accessible to a wider audience.</a:t>
            </a:r>
            <a:br>
              <a:rPr lang="en-GB" sz="1500"/>
            </a:br>
            <a:br>
              <a:rPr lang="en-GB" sz="1500"/>
            </a:br>
            <a:r>
              <a:rPr b="1" lang="en-GB" sz="1500"/>
              <a:t>Game session saving:</a:t>
            </a:r>
            <a:r>
              <a:rPr lang="en-GB" sz="1500"/>
              <a:t> Saving the game state in the database would allow players to continue a game later, providing more flexibility and convenience.</a:t>
            </a:r>
            <a:br>
              <a:rPr lang="en-GB" sz="1500"/>
            </a:br>
            <a:br>
              <a:rPr lang="en-GB" sz="1500"/>
            </a:br>
            <a:r>
              <a:rPr b="1" lang="en-GB" sz="1500"/>
              <a:t>Variable game rules:</a:t>
            </a:r>
            <a:r>
              <a:rPr lang="en-GB" sz="1500"/>
              <a:t> Providing options to customize game rules, such as time limits or point values, would allow for more varied and personalized gameplay.</a:t>
            </a:r>
            <a:br>
              <a:rPr lang="en-GB" sz="1500"/>
            </a:br>
            <a:br>
              <a:rPr lang="en-GB" sz="1500"/>
            </a:br>
            <a:r>
              <a:rPr b="1" lang="en-GB" sz="1500"/>
              <a:t>Built-in drawing board:</a:t>
            </a:r>
            <a:r>
              <a:rPr lang="en-GB" sz="1500"/>
              <a:t> For "drawing" tasks, a digital canvas would allow players to draw directly on their devices, eliminating the need for pen and paper.</a:t>
            </a:r>
            <a:endParaRPr sz="220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ctrTitle"/>
          </p:nvPr>
        </p:nvSpPr>
        <p:spPr>
          <a:xfrm>
            <a:off x="311700" y="2106725"/>
            <a:ext cx="8520600" cy="1077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sz="3600"/>
              <a:t>Köszönöm az idejüket!</a:t>
            </a:r>
            <a:endParaRPr sz="3600"/>
          </a:p>
        </p:txBody>
      </p:sp>
      <p:pic>
        <p:nvPicPr>
          <p:cNvPr id="145" name="Google Shape;145;p24" title="logo.png"/>
          <p:cNvPicPr preferRelativeResize="0"/>
          <p:nvPr/>
        </p:nvPicPr>
        <p:blipFill>
          <a:blip r:embed="rId3">
            <a:alphaModFix/>
          </a:blip>
          <a:stretch>
            <a:fillRect/>
          </a:stretch>
        </p:blipFill>
        <p:spPr>
          <a:xfrm>
            <a:off x="285750" y="0"/>
            <a:ext cx="8572500" cy="1905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Bevezetés</a:t>
            </a:r>
            <a:endParaRPr/>
          </a:p>
        </p:txBody>
      </p:sp>
      <p:sp>
        <p:nvSpPr>
          <p:cNvPr id="63" name="Google Shape;63;p14"/>
          <p:cNvSpPr txBox="1"/>
          <p:nvPr>
            <p:ph idx="1" type="body"/>
          </p:nvPr>
        </p:nvSpPr>
        <p:spPr>
          <a:xfrm>
            <a:off x="311700" y="1152475"/>
            <a:ext cx="4998600" cy="3349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a:solidFill>
                  <a:srgbClr val="000000"/>
                </a:solidFill>
              </a:rPr>
              <a:t>Problémafelvetés:</a:t>
            </a:r>
            <a:r>
              <a:rPr lang="en-GB">
                <a:solidFill>
                  <a:srgbClr val="000000"/>
                </a:solidFill>
              </a:rPr>
              <a:t> A klasszikus Activity társasjáték fizikai elemei (kártyák, tábla, bábuk) könnyen elveszhetnek vagy megrongálódhatnak, és nem mindig állnak rendelkezésre, ha a barátokkal vagy családdal játszani szeretnétek.</a:t>
            </a:r>
            <a:endParaRPr>
              <a:solidFill>
                <a:srgbClr val="000000"/>
              </a:solidFill>
            </a:endParaRPr>
          </a:p>
          <a:p>
            <a:pPr indent="0" lvl="0" marL="0" rtl="0" algn="l">
              <a:spcBef>
                <a:spcPts val="1200"/>
              </a:spcBef>
              <a:spcAft>
                <a:spcPts val="1200"/>
              </a:spcAft>
              <a:buNone/>
            </a:pPr>
            <a:r>
              <a:rPr b="1" lang="en-GB">
                <a:solidFill>
                  <a:srgbClr val="000000"/>
                </a:solidFill>
              </a:rPr>
              <a:t>A megoldás:</a:t>
            </a:r>
            <a:r>
              <a:rPr lang="en-GB">
                <a:solidFill>
                  <a:srgbClr val="000000"/>
                </a:solidFill>
              </a:rPr>
              <a:t> Egy webes alkalmazás, ami a játékmenetet digitalizálja, így a játék mindig nálad van, csak egy internetkapcsolattal rendelkező eszközre van szükség.</a:t>
            </a:r>
            <a:endParaRPr/>
          </a:p>
        </p:txBody>
      </p:sp>
      <p:sp>
        <p:nvSpPr>
          <p:cNvPr id="64" name="Google Shape;64;p14"/>
          <p:cNvSpPr/>
          <p:nvPr/>
        </p:nvSpPr>
        <p:spPr>
          <a:xfrm>
            <a:off x="5498150" y="1265925"/>
            <a:ext cx="3395304" cy="2611656"/>
          </a:xfrm>
          <a:prstGeom prst="cloud">
            <a:avLst/>
          </a:prstGeom>
          <a:gradFill>
            <a:gsLst>
              <a:gs pos="0">
                <a:srgbClr val="FFFF00"/>
              </a:gs>
              <a:gs pos="100000">
                <a:srgbClr val="FF0000"/>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5" name="Google Shape;65;p14"/>
          <p:cNvPicPr preferRelativeResize="0"/>
          <p:nvPr/>
        </p:nvPicPr>
        <p:blipFill>
          <a:blip r:embed="rId3">
            <a:alphaModFix/>
          </a:blip>
          <a:stretch>
            <a:fillRect/>
          </a:stretch>
        </p:blipFill>
        <p:spPr>
          <a:xfrm>
            <a:off x="5699500" y="1169750"/>
            <a:ext cx="2804000" cy="2804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Az alapkoncepció</a:t>
            </a:r>
            <a:endParaRPr/>
          </a:p>
        </p:txBody>
      </p:sp>
      <p:sp>
        <p:nvSpPr>
          <p:cNvPr id="71" name="Google Shape;71;p15"/>
          <p:cNvSpPr txBox="1"/>
          <p:nvPr>
            <p:ph idx="1" type="body"/>
          </p:nvPr>
        </p:nvSpPr>
        <p:spPr>
          <a:xfrm>
            <a:off x="311700" y="1152475"/>
            <a:ext cx="4352700" cy="311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rgbClr val="000000"/>
                </a:solidFill>
              </a:rPr>
              <a:t>Alapvető működési elv: </a:t>
            </a:r>
            <a:r>
              <a:rPr lang="en-GB">
                <a:solidFill>
                  <a:srgbClr val="000000"/>
                </a:solidFill>
              </a:rPr>
              <a:t>A játékmenet megmarad, de a fizikai elemeket HTML, CSS és JavaScript felhasználásával helyettesítjük.</a:t>
            </a:r>
            <a:endParaRPr b="1">
              <a:solidFill>
                <a:srgbClr val="000000"/>
              </a:solidFill>
            </a:endParaRPr>
          </a:p>
          <a:p>
            <a:pPr indent="0" lvl="0" marL="0" rtl="0" algn="l">
              <a:spcBef>
                <a:spcPts val="1200"/>
              </a:spcBef>
              <a:spcAft>
                <a:spcPts val="0"/>
              </a:spcAft>
              <a:buNone/>
            </a:pPr>
            <a:r>
              <a:rPr b="1" lang="en-GB">
                <a:solidFill>
                  <a:srgbClr val="000000"/>
                </a:solidFill>
              </a:rPr>
              <a:t>Platformok:</a:t>
            </a:r>
            <a:r>
              <a:rPr lang="en-GB">
                <a:solidFill>
                  <a:srgbClr val="000000"/>
                </a:solidFill>
              </a:rPr>
              <a:t> PC, tablet és mobiltelefon.</a:t>
            </a:r>
            <a:endParaRPr b="1">
              <a:solidFill>
                <a:srgbClr val="000000"/>
              </a:solidFill>
            </a:endParaRPr>
          </a:p>
          <a:p>
            <a:pPr indent="0" lvl="0" marL="0" rtl="0" algn="l">
              <a:spcBef>
                <a:spcPts val="1200"/>
              </a:spcBef>
              <a:spcAft>
                <a:spcPts val="1200"/>
              </a:spcAft>
              <a:buNone/>
            </a:pPr>
            <a:r>
              <a:rPr b="1" lang="en-GB">
                <a:solidFill>
                  <a:srgbClr val="000000"/>
                </a:solidFill>
              </a:rPr>
              <a:t>Játékosok:</a:t>
            </a:r>
            <a:r>
              <a:rPr lang="en-GB">
                <a:solidFill>
                  <a:srgbClr val="000000"/>
                </a:solidFill>
              </a:rPr>
              <a:t> Maximum 4 (8 fő) csapat személyes jelenléte szükséges a játékhoz.</a:t>
            </a:r>
            <a:endParaRPr b="1">
              <a:solidFill>
                <a:srgbClr val="000000"/>
              </a:solidFill>
            </a:endParaRPr>
          </a:p>
        </p:txBody>
      </p:sp>
      <p:sp>
        <p:nvSpPr>
          <p:cNvPr id="72" name="Google Shape;72;p15"/>
          <p:cNvSpPr/>
          <p:nvPr/>
        </p:nvSpPr>
        <p:spPr>
          <a:xfrm>
            <a:off x="4899250" y="1017725"/>
            <a:ext cx="3862500" cy="2865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3" name="Google Shape;73;p15"/>
          <p:cNvPicPr preferRelativeResize="0"/>
          <p:nvPr/>
        </p:nvPicPr>
        <p:blipFill>
          <a:blip r:embed="rId3">
            <a:alphaModFix/>
          </a:blip>
          <a:stretch>
            <a:fillRect/>
          </a:stretch>
        </p:blipFill>
        <p:spPr>
          <a:xfrm>
            <a:off x="5463338" y="1583838"/>
            <a:ext cx="2734324" cy="17330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 játék bemutatása</a:t>
            </a:r>
            <a:endParaRPr/>
          </a:p>
        </p:txBody>
      </p:sp>
      <p:sp>
        <p:nvSpPr>
          <p:cNvPr id="79" name="Google Shape;79;p16"/>
          <p:cNvSpPr txBox="1"/>
          <p:nvPr/>
        </p:nvSpPr>
        <p:spPr>
          <a:xfrm>
            <a:off x="225450" y="1786800"/>
            <a:ext cx="30414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GB" sz="1800">
                <a:solidFill>
                  <a:schemeClr val="dk1"/>
                </a:solidFill>
              </a:rPr>
              <a:t>Csapatválasztó</a:t>
            </a:r>
            <a:br>
              <a:rPr lang="en-GB" sz="1800">
                <a:solidFill>
                  <a:schemeClr val="dk1"/>
                </a:solidFill>
              </a:rPr>
            </a:br>
            <a:endParaRPr sz="1800">
              <a:solidFill>
                <a:schemeClr val="dk1"/>
              </a:solidFill>
            </a:endParaRPr>
          </a:p>
          <a:p>
            <a:pPr indent="-342900" lvl="0" marL="457200" rtl="0" algn="l">
              <a:spcBef>
                <a:spcPts val="0"/>
              </a:spcBef>
              <a:spcAft>
                <a:spcPts val="0"/>
              </a:spcAft>
              <a:buClr>
                <a:schemeClr val="dk1"/>
              </a:buClr>
              <a:buSzPts val="1800"/>
              <a:buChar char="-"/>
            </a:pPr>
            <a:r>
              <a:rPr lang="en-GB" sz="1800">
                <a:solidFill>
                  <a:schemeClr val="dk1"/>
                </a:solidFill>
              </a:rPr>
              <a:t>Inditás és szabályok</a:t>
            </a:r>
            <a:br>
              <a:rPr lang="en-GB" sz="1800">
                <a:solidFill>
                  <a:schemeClr val="dk1"/>
                </a:solidFill>
              </a:rPr>
            </a:br>
            <a:endParaRPr sz="1800">
              <a:solidFill>
                <a:schemeClr val="dk1"/>
              </a:solidFill>
            </a:endParaRPr>
          </a:p>
          <a:p>
            <a:pPr indent="-342900" lvl="0" marL="457200" rtl="0" algn="l">
              <a:spcBef>
                <a:spcPts val="0"/>
              </a:spcBef>
              <a:spcAft>
                <a:spcPts val="0"/>
              </a:spcAft>
              <a:buClr>
                <a:schemeClr val="dk1"/>
              </a:buClr>
              <a:buSzPts val="1800"/>
              <a:buChar char="-"/>
            </a:pPr>
            <a:r>
              <a:rPr lang="en-GB" sz="1800">
                <a:solidFill>
                  <a:schemeClr val="dk1"/>
                </a:solidFill>
              </a:rPr>
              <a:t>Menü gomb</a:t>
            </a:r>
            <a:endParaRPr sz="1800">
              <a:solidFill>
                <a:schemeClr val="dk1"/>
              </a:solidFill>
            </a:endParaRPr>
          </a:p>
        </p:txBody>
      </p:sp>
      <p:sp>
        <p:nvSpPr>
          <p:cNvPr id="80" name="Google Shape;80;p16"/>
          <p:cNvSpPr/>
          <p:nvPr/>
        </p:nvSpPr>
        <p:spPr>
          <a:xfrm>
            <a:off x="3460200" y="0"/>
            <a:ext cx="56838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 name="Google Shape;81;p16"/>
          <p:cNvPicPr preferRelativeResize="0"/>
          <p:nvPr/>
        </p:nvPicPr>
        <p:blipFill>
          <a:blip r:embed="rId3">
            <a:alphaModFix/>
          </a:blip>
          <a:stretch>
            <a:fillRect/>
          </a:stretch>
        </p:blipFill>
        <p:spPr>
          <a:xfrm>
            <a:off x="4139088" y="1597947"/>
            <a:ext cx="4326025" cy="2487800"/>
          </a:xfrm>
          <a:prstGeom prst="rect">
            <a:avLst/>
          </a:prstGeom>
          <a:noFill/>
          <a:ln>
            <a:noFill/>
          </a:ln>
        </p:spPr>
      </p:pic>
      <p:sp>
        <p:nvSpPr>
          <p:cNvPr id="82" name="Google Shape;82;p16"/>
          <p:cNvSpPr txBox="1"/>
          <p:nvPr>
            <p:ph type="title"/>
          </p:nvPr>
        </p:nvSpPr>
        <p:spPr>
          <a:xfrm>
            <a:off x="4033400" y="521050"/>
            <a:ext cx="189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1788"/>
              <a:t>Kezdőképernyő</a:t>
            </a:r>
            <a:endParaRPr sz="1788"/>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 játék bemutatása</a:t>
            </a:r>
            <a:endParaRPr/>
          </a:p>
        </p:txBody>
      </p:sp>
      <p:sp>
        <p:nvSpPr>
          <p:cNvPr id="88" name="Google Shape;88;p17"/>
          <p:cNvSpPr txBox="1"/>
          <p:nvPr/>
        </p:nvSpPr>
        <p:spPr>
          <a:xfrm>
            <a:off x="201975" y="1786800"/>
            <a:ext cx="30414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GB" sz="1800">
                <a:solidFill>
                  <a:schemeClr val="dk1"/>
                </a:solidFill>
              </a:rPr>
              <a:t>Játékmezők</a:t>
            </a:r>
            <a:br>
              <a:rPr lang="en-GB" sz="1800">
                <a:solidFill>
                  <a:schemeClr val="dk1"/>
                </a:solidFill>
              </a:rPr>
            </a:br>
            <a:endParaRPr sz="1800">
              <a:solidFill>
                <a:schemeClr val="dk1"/>
              </a:solidFill>
            </a:endParaRPr>
          </a:p>
          <a:p>
            <a:pPr indent="-342900" lvl="0" marL="457200" rtl="0" algn="l">
              <a:spcBef>
                <a:spcPts val="0"/>
              </a:spcBef>
              <a:spcAft>
                <a:spcPts val="0"/>
              </a:spcAft>
              <a:buClr>
                <a:schemeClr val="dk1"/>
              </a:buClr>
              <a:buSzPts val="1800"/>
              <a:buChar char="-"/>
            </a:pPr>
            <a:r>
              <a:rPr lang="en-GB" sz="1800">
                <a:solidFill>
                  <a:schemeClr val="dk1"/>
                </a:solidFill>
              </a:rPr>
              <a:t>Játékvezérlők</a:t>
            </a:r>
            <a:br>
              <a:rPr lang="en-GB" sz="1800">
                <a:solidFill>
                  <a:schemeClr val="dk1"/>
                </a:solidFill>
              </a:rPr>
            </a:br>
            <a:endParaRPr sz="1800">
              <a:solidFill>
                <a:schemeClr val="dk1"/>
              </a:solidFill>
            </a:endParaRPr>
          </a:p>
          <a:p>
            <a:pPr indent="-342900" lvl="0" marL="457200" rtl="0" algn="l">
              <a:spcBef>
                <a:spcPts val="0"/>
              </a:spcBef>
              <a:spcAft>
                <a:spcPts val="0"/>
              </a:spcAft>
              <a:buClr>
                <a:schemeClr val="dk1"/>
              </a:buClr>
              <a:buSzPts val="1800"/>
              <a:buChar char="-"/>
            </a:pPr>
            <a:r>
              <a:rPr lang="en-GB" sz="1800">
                <a:solidFill>
                  <a:schemeClr val="dk1"/>
                </a:solidFill>
              </a:rPr>
              <a:t>Időzítő</a:t>
            </a:r>
            <a:endParaRPr sz="1800">
              <a:solidFill>
                <a:schemeClr val="dk1"/>
              </a:solidFill>
            </a:endParaRPr>
          </a:p>
        </p:txBody>
      </p:sp>
      <p:sp>
        <p:nvSpPr>
          <p:cNvPr id="89" name="Google Shape;89;p17"/>
          <p:cNvSpPr/>
          <p:nvPr/>
        </p:nvSpPr>
        <p:spPr>
          <a:xfrm>
            <a:off x="3460200" y="0"/>
            <a:ext cx="56838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17"/>
          <p:cNvSpPr txBox="1"/>
          <p:nvPr>
            <p:ph type="title"/>
          </p:nvPr>
        </p:nvSpPr>
        <p:spPr>
          <a:xfrm>
            <a:off x="4033400" y="521050"/>
            <a:ext cx="189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1788"/>
              <a:t>Játéktábla</a:t>
            </a:r>
            <a:endParaRPr sz="1788"/>
          </a:p>
        </p:txBody>
      </p:sp>
      <p:pic>
        <p:nvPicPr>
          <p:cNvPr id="91" name="Google Shape;91;p17"/>
          <p:cNvPicPr preferRelativeResize="0"/>
          <p:nvPr/>
        </p:nvPicPr>
        <p:blipFill>
          <a:blip r:embed="rId3">
            <a:alphaModFix/>
          </a:blip>
          <a:stretch>
            <a:fillRect/>
          </a:stretch>
        </p:blipFill>
        <p:spPr>
          <a:xfrm>
            <a:off x="4033398" y="1017723"/>
            <a:ext cx="4259530" cy="2395988"/>
          </a:xfrm>
          <a:prstGeom prst="rect">
            <a:avLst/>
          </a:prstGeom>
          <a:noFill/>
          <a:ln>
            <a:noFill/>
          </a:ln>
        </p:spPr>
      </p:pic>
      <p:pic>
        <p:nvPicPr>
          <p:cNvPr id="92" name="Google Shape;92;p17"/>
          <p:cNvPicPr preferRelativeResize="0"/>
          <p:nvPr/>
        </p:nvPicPr>
        <p:blipFill>
          <a:blip r:embed="rId4">
            <a:alphaModFix/>
          </a:blip>
          <a:stretch>
            <a:fillRect/>
          </a:stretch>
        </p:blipFill>
        <p:spPr>
          <a:xfrm>
            <a:off x="4073600" y="3741625"/>
            <a:ext cx="4259524" cy="77779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 bábuk léptetése</a:t>
            </a:r>
            <a:endParaRPr/>
          </a:p>
        </p:txBody>
      </p:sp>
      <p:sp>
        <p:nvSpPr>
          <p:cNvPr id="98" name="Google Shape;98;p18"/>
          <p:cNvSpPr txBox="1"/>
          <p:nvPr/>
        </p:nvSpPr>
        <p:spPr>
          <a:xfrm>
            <a:off x="479475" y="1393525"/>
            <a:ext cx="4255500" cy="301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1800"/>
              <a:t>A játék legfontosabb vizuális eleme a bábu léptetése, ami a játékosok számára jelzi a haladást. A fizikai játékban ez triviális, azonban a webes környezetben ez egy komplex feladat, amit programozással kell megoldani. A következő kód mutatja be, hogyan sikerült ezt a kihívást leküzdeni és életre kelteni a játéktáblát.</a:t>
            </a:r>
            <a:endParaRPr sz="1800">
              <a:solidFill>
                <a:schemeClr val="lt2"/>
              </a:solidFill>
            </a:endParaRPr>
          </a:p>
        </p:txBody>
      </p:sp>
      <p:pic>
        <p:nvPicPr>
          <p:cNvPr id="99" name="Google Shape;99;p18" title="babumozgas.gif"/>
          <p:cNvPicPr preferRelativeResize="0"/>
          <p:nvPr/>
        </p:nvPicPr>
        <p:blipFill>
          <a:blip r:embed="rId3">
            <a:alphaModFix/>
          </a:blip>
          <a:stretch>
            <a:fillRect/>
          </a:stretch>
        </p:blipFill>
        <p:spPr>
          <a:xfrm>
            <a:off x="5321875" y="689575"/>
            <a:ext cx="3105150" cy="3714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 bábuk léptetésének logikája</a:t>
            </a:r>
            <a:endParaRPr/>
          </a:p>
        </p:txBody>
      </p:sp>
      <p:pic>
        <p:nvPicPr>
          <p:cNvPr id="105" name="Google Shape;105;p19"/>
          <p:cNvPicPr preferRelativeResize="0"/>
          <p:nvPr/>
        </p:nvPicPr>
        <p:blipFill>
          <a:blip r:embed="rId3">
            <a:alphaModFix/>
          </a:blip>
          <a:stretch>
            <a:fillRect/>
          </a:stretch>
        </p:blipFill>
        <p:spPr>
          <a:xfrm>
            <a:off x="4453126" y="1338196"/>
            <a:ext cx="4656475" cy="2561050"/>
          </a:xfrm>
          <a:prstGeom prst="rect">
            <a:avLst/>
          </a:prstGeom>
          <a:noFill/>
          <a:ln>
            <a:noFill/>
          </a:ln>
        </p:spPr>
      </p:pic>
      <p:sp>
        <p:nvSpPr>
          <p:cNvPr id="106" name="Google Shape;106;p19"/>
          <p:cNvSpPr txBox="1"/>
          <p:nvPr/>
        </p:nvSpPr>
        <p:spPr>
          <a:xfrm>
            <a:off x="221125" y="1233475"/>
            <a:ext cx="4091100" cy="31476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1200"/>
              </a:spcBef>
              <a:spcAft>
                <a:spcPts val="0"/>
              </a:spcAft>
              <a:buSzPts val="1000"/>
              <a:buAutoNum type="arabicPeriod"/>
            </a:pPr>
            <a:r>
              <a:rPr b="1" lang="en-GB" sz="1000"/>
              <a:t>A kód kiszámítja a bábu új, végleges pozícióját a megszerzett pontok alapján.</a:t>
            </a:r>
            <a:br>
              <a:rPr b="1" lang="en-GB" sz="1000"/>
            </a:br>
            <a:endParaRPr b="1" sz="1000"/>
          </a:p>
          <a:p>
            <a:pPr indent="-292100" lvl="0" marL="457200" rtl="0" algn="l">
              <a:lnSpc>
                <a:spcPct val="115000"/>
              </a:lnSpc>
              <a:spcBef>
                <a:spcPts val="0"/>
              </a:spcBef>
              <a:spcAft>
                <a:spcPts val="0"/>
              </a:spcAft>
              <a:buSzPts val="1000"/>
              <a:buAutoNum type="arabicPeriod"/>
            </a:pPr>
            <a:r>
              <a:rPr b="1" lang="en-GB" sz="1000"/>
              <a:t>A bábu ezután nem ugrik azonnal a célmezőre, hanem egy </a:t>
            </a:r>
            <a:r>
              <a:rPr b="1" lang="en-GB" sz="1000">
                <a:solidFill>
                  <a:srgbClr val="188038"/>
                </a:solidFill>
                <a:latin typeface="Roboto Mono"/>
                <a:ea typeface="Roboto Mono"/>
                <a:cs typeface="Roboto Mono"/>
                <a:sym typeface="Roboto Mono"/>
              </a:rPr>
              <a:t>setInterval</a:t>
            </a:r>
            <a:r>
              <a:rPr b="1" lang="en-GB" sz="1000"/>
              <a:t> függvény 200 milliszekundumonként </a:t>
            </a:r>
            <a:r>
              <a:rPr b="1" lang="en-GB" sz="1000">
                <a:solidFill>
                  <a:srgbClr val="188038"/>
                </a:solidFill>
                <a:latin typeface="Roboto Mono"/>
                <a:ea typeface="Roboto Mono"/>
                <a:cs typeface="Roboto Mono"/>
                <a:sym typeface="Roboto Mono"/>
              </a:rPr>
              <a:t>(0.2s)</a:t>
            </a:r>
            <a:r>
              <a:rPr b="1" lang="en-GB" sz="1000"/>
              <a:t> egymás után lépteti egy-egy mezőt a táblán.</a:t>
            </a:r>
            <a:br>
              <a:rPr b="1" lang="en-GB" sz="1000"/>
            </a:br>
            <a:endParaRPr b="1" sz="1000"/>
          </a:p>
          <a:p>
            <a:pPr indent="-292100" lvl="0" marL="457200" rtl="0" algn="l">
              <a:lnSpc>
                <a:spcPct val="115000"/>
              </a:lnSpc>
              <a:spcBef>
                <a:spcPts val="0"/>
              </a:spcBef>
              <a:spcAft>
                <a:spcPts val="0"/>
              </a:spcAft>
              <a:buSzPts val="1000"/>
              <a:buAutoNum type="arabicPeriod"/>
            </a:pPr>
            <a:r>
              <a:rPr b="1" lang="en-GB" sz="1000"/>
              <a:t>Ezt a léptetést a </a:t>
            </a:r>
            <a:r>
              <a:rPr b="1" lang="en-GB" sz="1000">
                <a:solidFill>
                  <a:srgbClr val="188038"/>
                </a:solidFill>
                <a:latin typeface="Roboto Mono"/>
                <a:ea typeface="Roboto Mono"/>
                <a:cs typeface="Roboto Mono"/>
                <a:sym typeface="Roboto Mono"/>
              </a:rPr>
              <a:t>teamspos[id]++</a:t>
            </a:r>
            <a:r>
              <a:rPr b="1" lang="en-GB" sz="1000"/>
              <a:t> parancs végzi, amely a bábu helyzetét tároló változót növeli.</a:t>
            </a:r>
            <a:br>
              <a:rPr b="1" lang="en-GB" sz="1000"/>
            </a:br>
            <a:endParaRPr b="1" sz="1000"/>
          </a:p>
          <a:p>
            <a:pPr indent="-292100" lvl="0" marL="457200" rtl="0" algn="l">
              <a:lnSpc>
                <a:spcPct val="115000"/>
              </a:lnSpc>
              <a:spcBef>
                <a:spcPts val="0"/>
              </a:spcBef>
              <a:spcAft>
                <a:spcPts val="0"/>
              </a:spcAft>
              <a:buSzPts val="1000"/>
              <a:buAutoNum type="arabicPeriod"/>
            </a:pPr>
            <a:r>
              <a:rPr b="1" lang="en-GB" sz="1000"/>
              <a:t>Minden lépésnél a JQuery </a:t>
            </a:r>
            <a:r>
              <a:rPr b="1" lang="en-GB" sz="1000">
                <a:solidFill>
                  <a:srgbClr val="188038"/>
                </a:solidFill>
                <a:latin typeface="Roboto Mono"/>
                <a:ea typeface="Roboto Mono"/>
                <a:cs typeface="Roboto Mono"/>
                <a:sym typeface="Roboto Mono"/>
              </a:rPr>
              <a:t>append</a:t>
            </a:r>
            <a:r>
              <a:rPr b="1" lang="en-GB" sz="1000"/>
              <a:t> parancsa helyezi át a bábu HTML-elemét a következő mezőbe.</a:t>
            </a:r>
            <a:br>
              <a:rPr b="1" lang="en-GB" sz="1000"/>
            </a:br>
            <a:endParaRPr b="1" sz="1000"/>
          </a:p>
          <a:p>
            <a:pPr indent="-292100" lvl="0" marL="457200" rtl="0" algn="l">
              <a:lnSpc>
                <a:spcPct val="115000"/>
              </a:lnSpc>
              <a:spcBef>
                <a:spcPts val="0"/>
              </a:spcBef>
              <a:spcAft>
                <a:spcPts val="0"/>
              </a:spcAft>
              <a:buSzPts val="1000"/>
              <a:buAutoNum type="arabicPeriod"/>
            </a:pPr>
            <a:r>
              <a:rPr b="1" lang="en-GB" sz="1000"/>
              <a:t>Amikor a bábu eléri a végpozíciót, a </a:t>
            </a:r>
            <a:r>
              <a:rPr b="1" lang="en-GB" sz="1000">
                <a:solidFill>
                  <a:srgbClr val="188038"/>
                </a:solidFill>
                <a:latin typeface="Roboto Mono"/>
                <a:ea typeface="Roboto Mono"/>
                <a:cs typeface="Roboto Mono"/>
                <a:sym typeface="Roboto Mono"/>
              </a:rPr>
              <a:t>setInterval</a:t>
            </a:r>
            <a:r>
              <a:rPr b="1" lang="en-GB" sz="1000"/>
              <a:t> folyamat leáll, és az animáció befejeződik.</a:t>
            </a:r>
            <a:endParaRPr b="1" sz="1000"/>
          </a:p>
          <a:p>
            <a:pPr indent="0" lvl="0" marL="0" rtl="0" algn="l">
              <a:spcBef>
                <a:spcPts val="1200"/>
              </a:spcBef>
              <a:spcAft>
                <a:spcPts val="0"/>
              </a:spcAft>
              <a:buNone/>
            </a:pPr>
            <a:r>
              <a:t/>
            </a:r>
            <a:endParaRPr b="1" sz="10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Tábla kialakítása</a:t>
            </a:r>
            <a:endParaRPr/>
          </a:p>
        </p:txBody>
      </p:sp>
      <p:pic>
        <p:nvPicPr>
          <p:cNvPr id="112" name="Google Shape;112;p20"/>
          <p:cNvPicPr preferRelativeResize="0"/>
          <p:nvPr/>
        </p:nvPicPr>
        <p:blipFill>
          <a:blip r:embed="rId3">
            <a:alphaModFix/>
          </a:blip>
          <a:stretch>
            <a:fillRect/>
          </a:stretch>
        </p:blipFill>
        <p:spPr>
          <a:xfrm>
            <a:off x="763075" y="2698050"/>
            <a:ext cx="4145378" cy="1675551"/>
          </a:xfrm>
          <a:prstGeom prst="rect">
            <a:avLst/>
          </a:prstGeom>
          <a:noFill/>
          <a:ln>
            <a:noFill/>
          </a:ln>
        </p:spPr>
      </p:pic>
      <p:sp>
        <p:nvSpPr>
          <p:cNvPr id="113" name="Google Shape;113;p20"/>
          <p:cNvSpPr txBox="1"/>
          <p:nvPr/>
        </p:nvSpPr>
        <p:spPr>
          <a:xfrm>
            <a:off x="5909150" y="2036250"/>
            <a:ext cx="326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pic>
        <p:nvPicPr>
          <p:cNvPr id="114" name="Google Shape;114;p20"/>
          <p:cNvPicPr preferRelativeResize="0"/>
          <p:nvPr/>
        </p:nvPicPr>
        <p:blipFill>
          <a:blip r:embed="rId4">
            <a:alphaModFix/>
          </a:blip>
          <a:stretch>
            <a:fillRect/>
          </a:stretch>
        </p:blipFill>
        <p:spPr>
          <a:xfrm>
            <a:off x="5509900" y="2698038"/>
            <a:ext cx="2598750" cy="1675575"/>
          </a:xfrm>
          <a:prstGeom prst="rect">
            <a:avLst/>
          </a:prstGeom>
          <a:noFill/>
          <a:ln>
            <a:noFill/>
          </a:ln>
        </p:spPr>
      </p:pic>
      <p:sp>
        <p:nvSpPr>
          <p:cNvPr id="115" name="Google Shape;115;p20"/>
          <p:cNvSpPr txBox="1"/>
          <p:nvPr/>
        </p:nvSpPr>
        <p:spPr>
          <a:xfrm>
            <a:off x="434500" y="1115600"/>
            <a:ext cx="8257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t>Eleinte bonyolult PHP algoritmussal akartam létrehozni a kígyózó játéktáblát, de rájöttem, hogy ez a megközelítés feleslegesen bonyolult. Ehelyett egy </a:t>
            </a:r>
            <a:r>
              <a:rPr b="1" lang="en-GB" sz="1800"/>
              <a:t>huszárvágással</a:t>
            </a:r>
            <a:r>
              <a:rPr lang="en-GB" sz="1800"/>
              <a:t> manuálisan megírtam HTML-ben a mezőket, ami sokkal gyorsabb és átláthatóbb megoldást eredményezett.</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Adatbázis</a:t>
            </a:r>
            <a:endParaRPr/>
          </a:p>
        </p:txBody>
      </p:sp>
      <p:sp>
        <p:nvSpPr>
          <p:cNvPr id="121" name="Google Shape;121;p21"/>
          <p:cNvSpPr txBox="1"/>
          <p:nvPr/>
        </p:nvSpPr>
        <p:spPr>
          <a:xfrm>
            <a:off x="5909150" y="2036250"/>
            <a:ext cx="3262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endParaRPr>
          </a:p>
        </p:txBody>
      </p:sp>
      <p:sp>
        <p:nvSpPr>
          <p:cNvPr id="122" name="Google Shape;122;p21"/>
          <p:cNvSpPr txBox="1"/>
          <p:nvPr/>
        </p:nvSpPr>
        <p:spPr>
          <a:xfrm>
            <a:off x="460350" y="1085050"/>
            <a:ext cx="44037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t>Az adatbázis megtervezésekor a legfőbb szempont az egyszerűség és a funkcionalitás volt. Bár a struktúra rendkívül egyszerű, mégis </a:t>
            </a:r>
            <a:r>
              <a:rPr b="1" lang="en-GB" sz="1800"/>
              <a:t>elengedhetetlen</a:t>
            </a:r>
            <a:r>
              <a:rPr lang="en-GB" sz="1800"/>
              <a:t> a játék működéséhez. Ez teszi lehetővé, hogy a felhasználók új szavakkal bővítsék a játékot, ami garantálja a folyamatosan </a:t>
            </a:r>
            <a:r>
              <a:rPr b="1" lang="en-GB" sz="1800"/>
              <a:t>megújuló tartalom</a:t>
            </a:r>
            <a:r>
              <a:rPr lang="en-GB" sz="1800"/>
              <a:t> biztosítását. A letisztult adatbázis nem csak könnyen </a:t>
            </a:r>
            <a:r>
              <a:rPr b="1" lang="en-GB" sz="1800"/>
              <a:t>adminisztrálható</a:t>
            </a:r>
            <a:r>
              <a:rPr lang="en-GB" sz="1800"/>
              <a:t>, hanem a későbbi fejlesztésekhez is kiváló alapot ad.</a:t>
            </a:r>
            <a:endParaRPr sz="1800">
              <a:solidFill>
                <a:schemeClr val="lt2"/>
              </a:solidFill>
            </a:endParaRPr>
          </a:p>
        </p:txBody>
      </p:sp>
      <p:pic>
        <p:nvPicPr>
          <p:cNvPr id="123" name="Google Shape;123;p21"/>
          <p:cNvPicPr preferRelativeResize="0"/>
          <p:nvPr/>
        </p:nvPicPr>
        <p:blipFill>
          <a:blip r:embed="rId3">
            <a:alphaModFix/>
          </a:blip>
          <a:stretch>
            <a:fillRect/>
          </a:stretch>
        </p:blipFill>
        <p:spPr>
          <a:xfrm>
            <a:off x="5169350" y="1942575"/>
            <a:ext cx="3715328" cy="1906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